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2"/>
  </p:notesMasterIdLst>
  <p:handoutMasterIdLst>
    <p:handoutMasterId r:id="rId13"/>
  </p:handoutMasterIdLst>
  <p:sldIdLst>
    <p:sldId id="256" r:id="rId3"/>
    <p:sldId id="266" r:id="rId4"/>
    <p:sldId id="270" r:id="rId5"/>
    <p:sldId id="271" r:id="rId6"/>
    <p:sldId id="272" r:id="rId7"/>
    <p:sldId id="273" r:id="rId8"/>
    <p:sldId id="265" r:id="rId9"/>
    <p:sldId id="275" r:id="rId10"/>
    <p:sldId id="27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71" autoAdjust="0"/>
    <p:restoredTop sz="64731" autoAdjust="0"/>
  </p:normalViewPr>
  <p:slideViewPr>
    <p:cSldViewPr snapToGrid="0" snapToObjects="1">
      <p:cViewPr varScale="1">
        <p:scale>
          <a:sx n="59" d="100"/>
          <a:sy n="59" d="100"/>
        </p:scale>
        <p:origin x="2640" y="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313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3B5487-BDA8-4611-8726-C64624B8FDF1}" type="doc">
      <dgm:prSet loTypeId="urn:microsoft.com/office/officeart/2005/8/layout/radial3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A1C6BF2C-9886-484B-93CA-EFF17C290AD8}">
      <dgm:prSet phldrT="[Text]"/>
      <dgm:spPr>
        <a:solidFill>
          <a:schemeClr val="accent2">
            <a:lumMod val="60000"/>
            <a:lumOff val="40000"/>
            <a:alpha val="50000"/>
          </a:schemeClr>
        </a:solidFill>
        <a:ln>
          <a:noFill/>
        </a:ln>
      </dgm:spPr>
      <dgm:t>
        <a:bodyPr/>
        <a:lstStyle/>
        <a:p>
          <a:r>
            <a:rPr lang="en-US" dirty="0" smtClean="0"/>
            <a:t>Command Centre</a:t>
          </a:r>
          <a:endParaRPr lang="en-US" dirty="0"/>
        </a:p>
      </dgm:t>
    </dgm:pt>
    <dgm:pt modelId="{DFCB337D-E08E-4573-9B22-AFB83B07B039}" type="parTrans" cxnId="{9AEE59B7-38F9-4235-82A4-8DDC02C112AB}">
      <dgm:prSet/>
      <dgm:spPr/>
      <dgm:t>
        <a:bodyPr/>
        <a:lstStyle/>
        <a:p>
          <a:endParaRPr lang="en-US"/>
        </a:p>
      </dgm:t>
    </dgm:pt>
    <dgm:pt modelId="{D2F3D667-AA18-4D28-BAD4-2BB656B1C84E}" type="sibTrans" cxnId="{9AEE59B7-38F9-4235-82A4-8DDC02C112AB}">
      <dgm:prSet/>
      <dgm:spPr/>
      <dgm:t>
        <a:bodyPr/>
        <a:lstStyle/>
        <a:p>
          <a:endParaRPr lang="en-US"/>
        </a:p>
      </dgm:t>
    </dgm:pt>
    <dgm:pt modelId="{1FF20503-ACFD-453A-B308-6CC5981970C4}">
      <dgm:prSet phldrT="[Text]"/>
      <dgm:spPr>
        <a:noFill/>
        <a:ln>
          <a:solidFill>
            <a:schemeClr val="accent2"/>
          </a:solidFill>
        </a:ln>
      </dgm:spPr>
      <dgm:t>
        <a:bodyPr/>
        <a:lstStyle/>
        <a:p>
          <a:r>
            <a:rPr lang="en-US" b="1" dirty="0" smtClean="0"/>
            <a:t>Visualization</a:t>
          </a:r>
        </a:p>
        <a:p>
          <a:r>
            <a:rPr lang="en-US" dirty="0" smtClean="0"/>
            <a:t>Maps</a:t>
          </a:r>
          <a:endParaRPr lang="en-US" dirty="0"/>
        </a:p>
      </dgm:t>
    </dgm:pt>
    <dgm:pt modelId="{D40B9901-1F6D-4ADD-93C4-A8FEFF2E1A86}" type="parTrans" cxnId="{AF428151-AC76-47FE-8EB2-EEF0E4F1E34D}">
      <dgm:prSet/>
      <dgm:spPr/>
      <dgm:t>
        <a:bodyPr/>
        <a:lstStyle/>
        <a:p>
          <a:endParaRPr lang="en-US"/>
        </a:p>
      </dgm:t>
    </dgm:pt>
    <dgm:pt modelId="{03B4A98E-874F-4DB5-A0DE-72D7101EDC72}" type="sibTrans" cxnId="{AF428151-AC76-47FE-8EB2-EEF0E4F1E34D}">
      <dgm:prSet/>
      <dgm:spPr/>
      <dgm:t>
        <a:bodyPr/>
        <a:lstStyle/>
        <a:p>
          <a:endParaRPr lang="en-US"/>
        </a:p>
      </dgm:t>
    </dgm:pt>
    <dgm:pt modelId="{6C646504-AC56-4C5A-AD85-F9A5B08CD374}">
      <dgm:prSet phldrT="[Text]"/>
      <dgm:spPr/>
      <dgm:t>
        <a:bodyPr/>
        <a:lstStyle/>
        <a:p>
          <a:r>
            <a:rPr lang="en-US" b="1" dirty="0" smtClean="0"/>
            <a:t>Evaluation</a:t>
          </a:r>
          <a:endParaRPr lang="en-US" b="1" dirty="0"/>
        </a:p>
      </dgm:t>
    </dgm:pt>
    <dgm:pt modelId="{D9AD2531-51B7-4AF9-A92B-6AE73ED95198}" type="parTrans" cxnId="{FD5313E2-25EF-4B8D-A408-5393F5360F11}">
      <dgm:prSet/>
      <dgm:spPr/>
      <dgm:t>
        <a:bodyPr/>
        <a:lstStyle/>
        <a:p>
          <a:endParaRPr lang="en-US"/>
        </a:p>
      </dgm:t>
    </dgm:pt>
    <dgm:pt modelId="{067C8E67-5280-4449-BE27-44A3ECC07EB2}" type="sibTrans" cxnId="{FD5313E2-25EF-4B8D-A408-5393F5360F11}">
      <dgm:prSet/>
      <dgm:spPr/>
      <dgm:t>
        <a:bodyPr/>
        <a:lstStyle/>
        <a:p>
          <a:endParaRPr lang="en-US"/>
        </a:p>
      </dgm:t>
    </dgm:pt>
    <dgm:pt modelId="{B21241B6-9014-4C8B-B8D0-62CF0FE9915A}">
      <dgm:prSet phldrT="[Text]"/>
      <dgm:spPr>
        <a:noFill/>
        <a:ln>
          <a:solidFill>
            <a:schemeClr val="accent2"/>
          </a:solidFill>
        </a:ln>
      </dgm:spPr>
      <dgm:t>
        <a:bodyPr/>
        <a:lstStyle/>
        <a:p>
          <a:r>
            <a:rPr lang="en-US" b="1" dirty="0" smtClean="0"/>
            <a:t>Analysis</a:t>
          </a:r>
        </a:p>
        <a:p>
          <a:r>
            <a:rPr lang="en-US" b="0" dirty="0" smtClean="0"/>
            <a:t>Spatial</a:t>
          </a:r>
        </a:p>
        <a:p>
          <a:r>
            <a:rPr lang="en-US" b="0" dirty="0" smtClean="0"/>
            <a:t>Non-Spatial</a:t>
          </a:r>
          <a:endParaRPr lang="en-US" b="0" dirty="0"/>
        </a:p>
      </dgm:t>
    </dgm:pt>
    <dgm:pt modelId="{35BB9F62-62E9-426C-99D0-5429A1B12852}" type="parTrans" cxnId="{7842B22F-2BC2-441C-A8BE-8FE36D56A52F}">
      <dgm:prSet/>
      <dgm:spPr/>
      <dgm:t>
        <a:bodyPr/>
        <a:lstStyle/>
        <a:p>
          <a:endParaRPr lang="en-US"/>
        </a:p>
      </dgm:t>
    </dgm:pt>
    <dgm:pt modelId="{DDED7907-F2EB-4BF9-9E8F-22D001E30279}" type="sibTrans" cxnId="{7842B22F-2BC2-441C-A8BE-8FE36D56A52F}">
      <dgm:prSet/>
      <dgm:spPr/>
      <dgm:t>
        <a:bodyPr/>
        <a:lstStyle/>
        <a:p>
          <a:endParaRPr lang="en-US"/>
        </a:p>
      </dgm:t>
    </dgm:pt>
    <dgm:pt modelId="{DA13C3F2-CA87-4D73-A2E3-98B7DE003466}">
      <dgm:prSet phldrT="[Text]"/>
      <dgm:spPr/>
      <dgm:t>
        <a:bodyPr/>
        <a:lstStyle/>
        <a:p>
          <a:r>
            <a:rPr lang="en-US" b="1" dirty="0" smtClean="0"/>
            <a:t>Simulation</a:t>
          </a:r>
          <a:endParaRPr lang="en-US" b="1" dirty="0"/>
        </a:p>
      </dgm:t>
    </dgm:pt>
    <dgm:pt modelId="{751F57F2-DE45-4338-9826-0ACD2E10738E}" type="parTrans" cxnId="{8A6BFDE7-892A-41A7-AAA7-F39C7DC74B08}">
      <dgm:prSet/>
      <dgm:spPr/>
      <dgm:t>
        <a:bodyPr/>
        <a:lstStyle/>
        <a:p>
          <a:endParaRPr lang="en-US"/>
        </a:p>
      </dgm:t>
    </dgm:pt>
    <dgm:pt modelId="{C5E6ABCB-C85F-4AB9-B9E6-6AE05B77E3E1}" type="sibTrans" cxnId="{8A6BFDE7-892A-41A7-AAA7-F39C7DC74B08}">
      <dgm:prSet/>
      <dgm:spPr/>
      <dgm:t>
        <a:bodyPr/>
        <a:lstStyle/>
        <a:p>
          <a:endParaRPr lang="en-US"/>
        </a:p>
      </dgm:t>
    </dgm:pt>
    <dgm:pt modelId="{A6AFB18E-F7DD-453D-89DF-86CBA7670308}">
      <dgm:prSet phldrT="[Text]" phldr="1"/>
      <dgm:spPr/>
      <dgm:t>
        <a:bodyPr/>
        <a:lstStyle/>
        <a:p>
          <a:endParaRPr lang="en-US"/>
        </a:p>
      </dgm:t>
    </dgm:pt>
    <dgm:pt modelId="{70BC5B3B-9E33-471F-B5E8-6CE7E50211FD}" type="parTrans" cxnId="{3929A681-A257-4DDB-B7F0-C0B077245A67}">
      <dgm:prSet/>
      <dgm:spPr/>
      <dgm:t>
        <a:bodyPr/>
        <a:lstStyle/>
        <a:p>
          <a:endParaRPr lang="en-US"/>
        </a:p>
      </dgm:t>
    </dgm:pt>
    <dgm:pt modelId="{404ACF05-A38F-45B1-BB4B-E386692B961F}" type="sibTrans" cxnId="{3929A681-A257-4DDB-B7F0-C0B077245A67}">
      <dgm:prSet/>
      <dgm:spPr/>
      <dgm:t>
        <a:bodyPr/>
        <a:lstStyle/>
        <a:p>
          <a:endParaRPr lang="en-US"/>
        </a:p>
      </dgm:t>
    </dgm:pt>
    <dgm:pt modelId="{5F613048-9D19-4ACD-8CDA-446DFFAE4BD2}">
      <dgm:prSet phldrT="[Text]" phldr="1"/>
      <dgm:spPr/>
      <dgm:t>
        <a:bodyPr/>
        <a:lstStyle/>
        <a:p>
          <a:endParaRPr lang="en-US"/>
        </a:p>
      </dgm:t>
    </dgm:pt>
    <dgm:pt modelId="{5DD2945D-063A-4D62-84C4-305A4FC4E9D0}" type="parTrans" cxnId="{E1021212-33E6-471C-A783-92CD63D012CB}">
      <dgm:prSet/>
      <dgm:spPr/>
      <dgm:t>
        <a:bodyPr/>
        <a:lstStyle/>
        <a:p>
          <a:endParaRPr lang="en-US"/>
        </a:p>
      </dgm:t>
    </dgm:pt>
    <dgm:pt modelId="{31005C44-089D-4197-B96E-C596E4196820}" type="sibTrans" cxnId="{E1021212-33E6-471C-A783-92CD63D012CB}">
      <dgm:prSet/>
      <dgm:spPr/>
      <dgm:t>
        <a:bodyPr/>
        <a:lstStyle/>
        <a:p>
          <a:endParaRPr lang="en-US"/>
        </a:p>
      </dgm:t>
    </dgm:pt>
    <dgm:pt modelId="{5854723B-67A1-423A-B9ED-C2ED7EB06BCA}">
      <dgm:prSet/>
      <dgm:spPr>
        <a:noFill/>
        <a:ln>
          <a:solidFill>
            <a:schemeClr val="accent2"/>
          </a:solidFill>
        </a:ln>
      </dgm:spPr>
      <dgm:t>
        <a:bodyPr/>
        <a:lstStyle/>
        <a:p>
          <a:r>
            <a:rPr lang="en-US" b="1" dirty="0" smtClean="0"/>
            <a:t>GUI</a:t>
          </a:r>
        </a:p>
        <a:p>
          <a:r>
            <a:rPr lang="en-US" b="0" dirty="0" smtClean="0"/>
            <a:t>Interaction</a:t>
          </a:r>
          <a:endParaRPr lang="en-US" b="0" dirty="0"/>
        </a:p>
      </dgm:t>
    </dgm:pt>
    <dgm:pt modelId="{41D09FE9-E2A9-4446-9943-A7534CF5398B}" type="parTrans" cxnId="{A422B4BD-1F05-4194-AC9D-31FC91F4577F}">
      <dgm:prSet/>
      <dgm:spPr/>
      <dgm:t>
        <a:bodyPr/>
        <a:lstStyle/>
        <a:p>
          <a:endParaRPr lang="en-US"/>
        </a:p>
      </dgm:t>
    </dgm:pt>
    <dgm:pt modelId="{35C34DF7-1B20-4FD6-BABD-F43BDD946D41}" type="sibTrans" cxnId="{A422B4BD-1F05-4194-AC9D-31FC91F4577F}">
      <dgm:prSet/>
      <dgm:spPr/>
      <dgm:t>
        <a:bodyPr/>
        <a:lstStyle/>
        <a:p>
          <a:endParaRPr lang="en-US"/>
        </a:p>
      </dgm:t>
    </dgm:pt>
    <dgm:pt modelId="{D4736BE5-623C-4614-8CE0-62F03B4B4CFF}">
      <dgm:prSet/>
      <dgm:spPr>
        <a:noFill/>
        <a:ln>
          <a:solidFill>
            <a:schemeClr val="accent2"/>
          </a:solidFill>
        </a:ln>
      </dgm:spPr>
      <dgm:t>
        <a:bodyPr/>
        <a:lstStyle/>
        <a:p>
          <a:r>
            <a:rPr lang="en-US" b="1" dirty="0" smtClean="0"/>
            <a:t>Information</a:t>
          </a:r>
        </a:p>
        <a:p>
          <a:r>
            <a:rPr lang="en-US" b="0" dirty="0" smtClean="0"/>
            <a:t>Data Management</a:t>
          </a:r>
          <a:endParaRPr lang="en-US" b="0" dirty="0"/>
        </a:p>
      </dgm:t>
    </dgm:pt>
    <dgm:pt modelId="{EFDE663B-F77E-4FAD-8567-0E6E89104D81}" type="parTrans" cxnId="{8A168FF4-BD33-4A14-88E6-CFD48657BA95}">
      <dgm:prSet/>
      <dgm:spPr/>
      <dgm:t>
        <a:bodyPr/>
        <a:lstStyle/>
        <a:p>
          <a:endParaRPr lang="en-US"/>
        </a:p>
      </dgm:t>
    </dgm:pt>
    <dgm:pt modelId="{FBBD7025-E14C-491B-9530-BFD1F445DAD2}" type="sibTrans" cxnId="{8A168FF4-BD33-4A14-88E6-CFD48657BA95}">
      <dgm:prSet/>
      <dgm:spPr/>
      <dgm:t>
        <a:bodyPr/>
        <a:lstStyle/>
        <a:p>
          <a:endParaRPr lang="en-US"/>
        </a:p>
      </dgm:t>
    </dgm:pt>
    <dgm:pt modelId="{6E36361C-363F-4D3E-B859-AC90173A41AB}">
      <dgm:prSet/>
      <dgm:spPr/>
      <dgm:t>
        <a:bodyPr/>
        <a:lstStyle/>
        <a:p>
          <a:r>
            <a:rPr lang="en-US" b="1" dirty="0" smtClean="0"/>
            <a:t>Reporting</a:t>
          </a:r>
          <a:endParaRPr lang="en-US" b="1" dirty="0"/>
        </a:p>
      </dgm:t>
    </dgm:pt>
    <dgm:pt modelId="{12A9D54D-7BF7-4D31-A8E8-940974CDF8C0}" type="parTrans" cxnId="{A49043A2-6230-4BB0-AEC2-8503407C506B}">
      <dgm:prSet/>
      <dgm:spPr/>
      <dgm:t>
        <a:bodyPr/>
        <a:lstStyle/>
        <a:p>
          <a:endParaRPr lang="en-US"/>
        </a:p>
      </dgm:t>
    </dgm:pt>
    <dgm:pt modelId="{D2AB2983-18C9-4CF4-89D3-D1F2557A4B3B}" type="sibTrans" cxnId="{A49043A2-6230-4BB0-AEC2-8503407C506B}">
      <dgm:prSet/>
      <dgm:spPr/>
      <dgm:t>
        <a:bodyPr/>
        <a:lstStyle/>
        <a:p>
          <a:endParaRPr lang="en-US"/>
        </a:p>
      </dgm:t>
    </dgm:pt>
    <dgm:pt modelId="{E095BE47-570F-4DFF-A0B4-AE059AB4A74C}" type="pres">
      <dgm:prSet presAssocID="{D93B5487-BDA8-4611-8726-C64624B8FDF1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BE583BB-4546-4DB2-A013-FDED91AAF058}" type="pres">
      <dgm:prSet presAssocID="{D93B5487-BDA8-4611-8726-C64624B8FDF1}" presName="radial" presStyleCnt="0">
        <dgm:presLayoutVars>
          <dgm:animLvl val="ctr"/>
        </dgm:presLayoutVars>
      </dgm:prSet>
      <dgm:spPr/>
    </dgm:pt>
    <dgm:pt modelId="{BF93ED1F-9AB7-4575-A1EF-F0EB26A681B7}" type="pres">
      <dgm:prSet presAssocID="{A1C6BF2C-9886-484B-93CA-EFF17C290AD8}" presName="centerShape" presStyleLbl="vennNode1" presStyleIdx="0" presStyleCnt="8"/>
      <dgm:spPr/>
      <dgm:t>
        <a:bodyPr/>
        <a:lstStyle/>
        <a:p>
          <a:endParaRPr lang="en-US"/>
        </a:p>
      </dgm:t>
    </dgm:pt>
    <dgm:pt modelId="{B4F5CDFF-4256-49C9-8217-AA6D5FDF4E93}" type="pres">
      <dgm:prSet presAssocID="{1FF20503-ACFD-453A-B308-6CC5981970C4}" presName="node" presStyleLbl="venn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08EF5E-DE62-4010-A5B9-EC66CB2CE1A4}" type="pres">
      <dgm:prSet presAssocID="{6C646504-AC56-4C5A-AD85-F9A5B08CD374}" presName="node" presStyleLbl="venn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4C9327-8D9E-499E-8988-0F5774EA99CD}" type="pres">
      <dgm:prSet presAssocID="{5854723B-67A1-423A-B9ED-C2ED7EB06BCA}" presName="node" presStyleLbl="venn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6B60E7-267F-4EF1-BF16-1E234D663E54}" type="pres">
      <dgm:prSet presAssocID="{6E36361C-363F-4D3E-B859-AC90173A41AB}" presName="node" presStyleLbl="venn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490726-6627-4815-824C-A7F8D0A3D680}" type="pres">
      <dgm:prSet presAssocID="{D4736BE5-623C-4614-8CE0-62F03B4B4CFF}" presName="node" presStyleLbl="venn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BC755C-A79C-4129-AEE9-52D54CA4F866}" type="pres">
      <dgm:prSet presAssocID="{B21241B6-9014-4C8B-B8D0-62CF0FE9915A}" presName="node" presStyleLbl="venn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5B7A67-5FEC-4123-9F09-501FF7E344E1}" type="pres">
      <dgm:prSet presAssocID="{DA13C3F2-CA87-4D73-A2E3-98B7DE003466}" presName="node" presStyleLbl="venn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D5313E2-25EF-4B8D-A408-5393F5360F11}" srcId="{A1C6BF2C-9886-484B-93CA-EFF17C290AD8}" destId="{6C646504-AC56-4C5A-AD85-F9A5B08CD374}" srcOrd="1" destOrd="0" parTransId="{D9AD2531-51B7-4AF9-A92B-6AE73ED95198}" sibTransId="{067C8E67-5280-4449-BE27-44A3ECC07EB2}"/>
    <dgm:cxn modelId="{879F884A-64A0-4EEB-8E07-3E30D504623E}" type="presOf" srcId="{6C646504-AC56-4C5A-AD85-F9A5B08CD374}" destId="{5608EF5E-DE62-4010-A5B9-EC66CB2CE1A4}" srcOrd="0" destOrd="0" presId="urn:microsoft.com/office/officeart/2005/8/layout/radial3"/>
    <dgm:cxn modelId="{B9FD7293-67B6-4DF8-88E3-EBBD57C3B985}" type="presOf" srcId="{5854723B-67A1-423A-B9ED-C2ED7EB06BCA}" destId="{004C9327-8D9E-499E-8988-0F5774EA99CD}" srcOrd="0" destOrd="0" presId="urn:microsoft.com/office/officeart/2005/8/layout/radial3"/>
    <dgm:cxn modelId="{8A168FF4-BD33-4A14-88E6-CFD48657BA95}" srcId="{A1C6BF2C-9886-484B-93CA-EFF17C290AD8}" destId="{D4736BE5-623C-4614-8CE0-62F03B4B4CFF}" srcOrd="4" destOrd="0" parTransId="{EFDE663B-F77E-4FAD-8567-0E6E89104D81}" sibTransId="{FBBD7025-E14C-491B-9530-BFD1F445DAD2}"/>
    <dgm:cxn modelId="{8C41CF2D-F557-44F8-9063-EFE019625A84}" type="presOf" srcId="{A1C6BF2C-9886-484B-93CA-EFF17C290AD8}" destId="{BF93ED1F-9AB7-4575-A1EF-F0EB26A681B7}" srcOrd="0" destOrd="0" presId="urn:microsoft.com/office/officeart/2005/8/layout/radial3"/>
    <dgm:cxn modelId="{AF428151-AC76-47FE-8EB2-EEF0E4F1E34D}" srcId="{A1C6BF2C-9886-484B-93CA-EFF17C290AD8}" destId="{1FF20503-ACFD-453A-B308-6CC5981970C4}" srcOrd="0" destOrd="0" parTransId="{D40B9901-1F6D-4ADD-93C4-A8FEFF2E1A86}" sibTransId="{03B4A98E-874F-4DB5-A0DE-72D7101EDC72}"/>
    <dgm:cxn modelId="{3929A681-A257-4DDB-B7F0-C0B077245A67}" srcId="{D93B5487-BDA8-4611-8726-C64624B8FDF1}" destId="{A6AFB18E-F7DD-453D-89DF-86CBA7670308}" srcOrd="1" destOrd="0" parTransId="{70BC5B3B-9E33-471F-B5E8-6CE7E50211FD}" sibTransId="{404ACF05-A38F-45B1-BB4B-E386692B961F}"/>
    <dgm:cxn modelId="{D62C33C5-02F5-4567-A0AC-04578F5C1060}" type="presOf" srcId="{D93B5487-BDA8-4611-8726-C64624B8FDF1}" destId="{E095BE47-570F-4DFF-A0B4-AE059AB4A74C}" srcOrd="0" destOrd="0" presId="urn:microsoft.com/office/officeart/2005/8/layout/radial3"/>
    <dgm:cxn modelId="{A49043A2-6230-4BB0-AEC2-8503407C506B}" srcId="{A1C6BF2C-9886-484B-93CA-EFF17C290AD8}" destId="{6E36361C-363F-4D3E-B859-AC90173A41AB}" srcOrd="3" destOrd="0" parTransId="{12A9D54D-7BF7-4D31-A8E8-940974CDF8C0}" sibTransId="{D2AB2983-18C9-4CF4-89D3-D1F2557A4B3B}"/>
    <dgm:cxn modelId="{9AEE59B7-38F9-4235-82A4-8DDC02C112AB}" srcId="{D93B5487-BDA8-4611-8726-C64624B8FDF1}" destId="{A1C6BF2C-9886-484B-93CA-EFF17C290AD8}" srcOrd="0" destOrd="0" parTransId="{DFCB337D-E08E-4573-9B22-AFB83B07B039}" sibTransId="{D2F3D667-AA18-4D28-BAD4-2BB656B1C84E}"/>
    <dgm:cxn modelId="{7842B22F-2BC2-441C-A8BE-8FE36D56A52F}" srcId="{A1C6BF2C-9886-484B-93CA-EFF17C290AD8}" destId="{B21241B6-9014-4C8B-B8D0-62CF0FE9915A}" srcOrd="5" destOrd="0" parTransId="{35BB9F62-62E9-426C-99D0-5429A1B12852}" sibTransId="{DDED7907-F2EB-4BF9-9E8F-22D001E30279}"/>
    <dgm:cxn modelId="{A422B4BD-1F05-4194-AC9D-31FC91F4577F}" srcId="{A1C6BF2C-9886-484B-93CA-EFF17C290AD8}" destId="{5854723B-67A1-423A-B9ED-C2ED7EB06BCA}" srcOrd="2" destOrd="0" parTransId="{41D09FE9-E2A9-4446-9943-A7534CF5398B}" sibTransId="{35C34DF7-1B20-4FD6-BABD-F43BDD946D41}"/>
    <dgm:cxn modelId="{39BD37BB-F977-4365-8EBB-AD0215B46982}" type="presOf" srcId="{1FF20503-ACFD-453A-B308-6CC5981970C4}" destId="{B4F5CDFF-4256-49C9-8217-AA6D5FDF4E93}" srcOrd="0" destOrd="0" presId="urn:microsoft.com/office/officeart/2005/8/layout/radial3"/>
    <dgm:cxn modelId="{CFA1593F-F5E9-46C7-93D6-ECE7E6338644}" type="presOf" srcId="{B21241B6-9014-4C8B-B8D0-62CF0FE9915A}" destId="{A6BC755C-A79C-4129-AEE9-52D54CA4F866}" srcOrd="0" destOrd="0" presId="urn:microsoft.com/office/officeart/2005/8/layout/radial3"/>
    <dgm:cxn modelId="{8A6BFDE7-892A-41A7-AAA7-F39C7DC74B08}" srcId="{A1C6BF2C-9886-484B-93CA-EFF17C290AD8}" destId="{DA13C3F2-CA87-4D73-A2E3-98B7DE003466}" srcOrd="6" destOrd="0" parTransId="{751F57F2-DE45-4338-9826-0ACD2E10738E}" sibTransId="{C5E6ABCB-C85F-4AB9-B9E6-6AE05B77E3E1}"/>
    <dgm:cxn modelId="{D8C69BD2-4B1C-465F-B3EB-50AA5AEDA653}" type="presOf" srcId="{DA13C3F2-CA87-4D73-A2E3-98B7DE003466}" destId="{305B7A67-5FEC-4123-9F09-501FF7E344E1}" srcOrd="0" destOrd="0" presId="urn:microsoft.com/office/officeart/2005/8/layout/radial3"/>
    <dgm:cxn modelId="{E1021212-33E6-471C-A783-92CD63D012CB}" srcId="{D93B5487-BDA8-4611-8726-C64624B8FDF1}" destId="{5F613048-9D19-4ACD-8CDA-446DFFAE4BD2}" srcOrd="2" destOrd="0" parTransId="{5DD2945D-063A-4D62-84C4-305A4FC4E9D0}" sibTransId="{31005C44-089D-4197-B96E-C596E4196820}"/>
    <dgm:cxn modelId="{E50C7E38-2C7D-446B-9D58-7DB0A5C9127F}" type="presOf" srcId="{6E36361C-363F-4D3E-B859-AC90173A41AB}" destId="{406B60E7-267F-4EF1-BF16-1E234D663E54}" srcOrd="0" destOrd="0" presId="urn:microsoft.com/office/officeart/2005/8/layout/radial3"/>
    <dgm:cxn modelId="{CCF06563-CA3D-498F-A57E-3C360C35369C}" type="presOf" srcId="{D4736BE5-623C-4614-8CE0-62F03B4B4CFF}" destId="{04490726-6627-4815-824C-A7F8D0A3D680}" srcOrd="0" destOrd="0" presId="urn:microsoft.com/office/officeart/2005/8/layout/radial3"/>
    <dgm:cxn modelId="{76C3C59B-C09C-46BA-8DD6-22E52153CD6D}" type="presParOf" srcId="{E095BE47-570F-4DFF-A0B4-AE059AB4A74C}" destId="{DBE583BB-4546-4DB2-A013-FDED91AAF058}" srcOrd="0" destOrd="0" presId="urn:microsoft.com/office/officeart/2005/8/layout/radial3"/>
    <dgm:cxn modelId="{67D5C611-8F91-4506-AF2F-AC25A32648AB}" type="presParOf" srcId="{DBE583BB-4546-4DB2-A013-FDED91AAF058}" destId="{BF93ED1F-9AB7-4575-A1EF-F0EB26A681B7}" srcOrd="0" destOrd="0" presId="urn:microsoft.com/office/officeart/2005/8/layout/radial3"/>
    <dgm:cxn modelId="{D666D9B4-599B-4F5D-A696-FD0EDC6C0A98}" type="presParOf" srcId="{DBE583BB-4546-4DB2-A013-FDED91AAF058}" destId="{B4F5CDFF-4256-49C9-8217-AA6D5FDF4E93}" srcOrd="1" destOrd="0" presId="urn:microsoft.com/office/officeart/2005/8/layout/radial3"/>
    <dgm:cxn modelId="{04DC2A00-6D11-40B4-857D-5956A1840E5D}" type="presParOf" srcId="{DBE583BB-4546-4DB2-A013-FDED91AAF058}" destId="{5608EF5E-DE62-4010-A5B9-EC66CB2CE1A4}" srcOrd="2" destOrd="0" presId="urn:microsoft.com/office/officeart/2005/8/layout/radial3"/>
    <dgm:cxn modelId="{19D1F2F1-95FF-41C3-AC21-92A7A758F558}" type="presParOf" srcId="{DBE583BB-4546-4DB2-A013-FDED91AAF058}" destId="{004C9327-8D9E-499E-8988-0F5774EA99CD}" srcOrd="3" destOrd="0" presId="urn:microsoft.com/office/officeart/2005/8/layout/radial3"/>
    <dgm:cxn modelId="{450B5234-D8A6-49F7-9054-2012DB3403BF}" type="presParOf" srcId="{DBE583BB-4546-4DB2-A013-FDED91AAF058}" destId="{406B60E7-267F-4EF1-BF16-1E234D663E54}" srcOrd="4" destOrd="0" presId="urn:microsoft.com/office/officeart/2005/8/layout/radial3"/>
    <dgm:cxn modelId="{B705A59A-D9AE-4ED7-9C02-57E9E2270D86}" type="presParOf" srcId="{DBE583BB-4546-4DB2-A013-FDED91AAF058}" destId="{04490726-6627-4815-824C-A7F8D0A3D680}" srcOrd="5" destOrd="0" presId="urn:microsoft.com/office/officeart/2005/8/layout/radial3"/>
    <dgm:cxn modelId="{EEB9E785-A816-4804-A2A7-223775CCF076}" type="presParOf" srcId="{DBE583BB-4546-4DB2-A013-FDED91AAF058}" destId="{A6BC755C-A79C-4129-AEE9-52D54CA4F866}" srcOrd="6" destOrd="0" presId="urn:microsoft.com/office/officeart/2005/8/layout/radial3"/>
    <dgm:cxn modelId="{4D427923-5AF7-404D-8F49-078EE82A8BFB}" type="presParOf" srcId="{DBE583BB-4546-4DB2-A013-FDED91AAF058}" destId="{305B7A67-5FEC-4123-9F09-501FF7E344E1}" srcOrd="7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93ED1F-9AB7-4575-A1EF-F0EB26A681B7}">
      <dsp:nvSpPr>
        <dsp:cNvPr id="0" name=""/>
        <dsp:cNvSpPr/>
      </dsp:nvSpPr>
      <dsp:spPr>
        <a:xfrm>
          <a:off x="2240979" y="1096905"/>
          <a:ext cx="2623691" cy="2623691"/>
        </a:xfrm>
        <a:prstGeom prst="ellipse">
          <a:avLst/>
        </a:prstGeom>
        <a:solidFill>
          <a:schemeClr val="accent2">
            <a:lumMod val="60000"/>
            <a:lumOff val="40000"/>
            <a:alpha val="50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Command Centre</a:t>
          </a:r>
          <a:endParaRPr lang="en-US" sz="3300" kern="1200" dirty="0"/>
        </a:p>
      </dsp:txBody>
      <dsp:txXfrm>
        <a:off x="2625210" y="1481136"/>
        <a:ext cx="1855229" cy="1855229"/>
      </dsp:txXfrm>
    </dsp:sp>
    <dsp:sp modelId="{B4F5CDFF-4256-49C9-8217-AA6D5FDF4E93}">
      <dsp:nvSpPr>
        <dsp:cNvPr id="0" name=""/>
        <dsp:cNvSpPr/>
      </dsp:nvSpPr>
      <dsp:spPr>
        <a:xfrm>
          <a:off x="2896902" y="43238"/>
          <a:ext cx="1311845" cy="1311845"/>
        </a:xfrm>
        <a:prstGeom prst="ellipse">
          <a:avLst/>
        </a:prstGeom>
        <a:noFill/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Visualization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Maps</a:t>
          </a:r>
          <a:endParaRPr lang="en-US" sz="1200" kern="1200" dirty="0"/>
        </a:p>
      </dsp:txBody>
      <dsp:txXfrm>
        <a:off x="3089017" y="235353"/>
        <a:ext cx="927615" cy="927615"/>
      </dsp:txXfrm>
    </dsp:sp>
    <dsp:sp modelId="{5608EF5E-DE62-4010-A5B9-EC66CB2CE1A4}">
      <dsp:nvSpPr>
        <dsp:cNvPr id="0" name=""/>
        <dsp:cNvSpPr/>
      </dsp:nvSpPr>
      <dsp:spPr>
        <a:xfrm>
          <a:off x="4233513" y="686916"/>
          <a:ext cx="1311845" cy="1311845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Evaluation</a:t>
          </a:r>
          <a:endParaRPr lang="en-US" sz="1200" b="1" kern="1200" dirty="0"/>
        </a:p>
      </dsp:txBody>
      <dsp:txXfrm>
        <a:off x="4425628" y="879031"/>
        <a:ext cx="927615" cy="927615"/>
      </dsp:txXfrm>
    </dsp:sp>
    <dsp:sp modelId="{004C9327-8D9E-499E-8988-0F5774EA99CD}">
      <dsp:nvSpPr>
        <dsp:cNvPr id="0" name=""/>
        <dsp:cNvSpPr/>
      </dsp:nvSpPr>
      <dsp:spPr>
        <a:xfrm>
          <a:off x="4563629" y="2133248"/>
          <a:ext cx="1311845" cy="1311845"/>
        </a:xfrm>
        <a:prstGeom prst="ellipse">
          <a:avLst/>
        </a:prstGeom>
        <a:noFill/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GUI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kern="1200" dirty="0" smtClean="0"/>
            <a:t>Interaction</a:t>
          </a:r>
          <a:endParaRPr lang="en-US" sz="1200" b="0" kern="1200" dirty="0"/>
        </a:p>
      </dsp:txBody>
      <dsp:txXfrm>
        <a:off x="4755744" y="2325363"/>
        <a:ext cx="927615" cy="927615"/>
      </dsp:txXfrm>
    </dsp:sp>
    <dsp:sp modelId="{406B60E7-267F-4EF1-BF16-1E234D663E54}">
      <dsp:nvSpPr>
        <dsp:cNvPr id="0" name=""/>
        <dsp:cNvSpPr/>
      </dsp:nvSpPr>
      <dsp:spPr>
        <a:xfrm>
          <a:off x="3638665" y="3293116"/>
          <a:ext cx="1311845" cy="1311845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Reporting</a:t>
          </a:r>
          <a:endParaRPr lang="en-US" sz="1200" b="1" kern="1200" dirty="0"/>
        </a:p>
      </dsp:txBody>
      <dsp:txXfrm>
        <a:off x="3830780" y="3485231"/>
        <a:ext cx="927615" cy="927615"/>
      </dsp:txXfrm>
    </dsp:sp>
    <dsp:sp modelId="{04490726-6627-4815-824C-A7F8D0A3D680}">
      <dsp:nvSpPr>
        <dsp:cNvPr id="0" name=""/>
        <dsp:cNvSpPr/>
      </dsp:nvSpPr>
      <dsp:spPr>
        <a:xfrm>
          <a:off x="2155138" y="3293116"/>
          <a:ext cx="1311845" cy="1311845"/>
        </a:xfrm>
        <a:prstGeom prst="ellipse">
          <a:avLst/>
        </a:prstGeom>
        <a:noFill/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Information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kern="1200" dirty="0" smtClean="0"/>
            <a:t>Data Management</a:t>
          </a:r>
          <a:endParaRPr lang="en-US" sz="1200" b="0" kern="1200" dirty="0"/>
        </a:p>
      </dsp:txBody>
      <dsp:txXfrm>
        <a:off x="2347253" y="3485231"/>
        <a:ext cx="927615" cy="927615"/>
      </dsp:txXfrm>
    </dsp:sp>
    <dsp:sp modelId="{A6BC755C-A79C-4129-AEE9-52D54CA4F866}">
      <dsp:nvSpPr>
        <dsp:cNvPr id="0" name=""/>
        <dsp:cNvSpPr/>
      </dsp:nvSpPr>
      <dsp:spPr>
        <a:xfrm>
          <a:off x="1230174" y="2133248"/>
          <a:ext cx="1311845" cy="1311845"/>
        </a:xfrm>
        <a:prstGeom prst="ellipse">
          <a:avLst/>
        </a:prstGeom>
        <a:noFill/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Analysis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kern="1200" dirty="0" smtClean="0"/>
            <a:t>Spatial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kern="1200" dirty="0" smtClean="0"/>
            <a:t>Non-Spatial</a:t>
          </a:r>
          <a:endParaRPr lang="en-US" sz="1200" b="0" kern="1200" dirty="0"/>
        </a:p>
      </dsp:txBody>
      <dsp:txXfrm>
        <a:off x="1422289" y="2325363"/>
        <a:ext cx="927615" cy="927615"/>
      </dsp:txXfrm>
    </dsp:sp>
    <dsp:sp modelId="{305B7A67-5FEC-4123-9F09-501FF7E344E1}">
      <dsp:nvSpPr>
        <dsp:cNvPr id="0" name=""/>
        <dsp:cNvSpPr/>
      </dsp:nvSpPr>
      <dsp:spPr>
        <a:xfrm>
          <a:off x="1560290" y="686916"/>
          <a:ext cx="1311845" cy="1311845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Simulation</a:t>
          </a:r>
          <a:endParaRPr lang="en-US" sz="1200" b="1" kern="1200" dirty="0"/>
        </a:p>
      </dsp:txBody>
      <dsp:txXfrm>
        <a:off x="1752405" y="879031"/>
        <a:ext cx="927615" cy="9276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1/15/2016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84A6F4-A6E2-46D5-B21A-A042E0B6E98A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6EE21-BFC1-41EA-8401-D99BA0C93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12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96EE21-BFC1-41EA-8401-D99BA0C932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32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96EE21-BFC1-41EA-8401-D99BA0C932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100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96EE21-BFC1-41EA-8401-D99BA0C932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39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96EE21-BFC1-41EA-8401-D99BA0C932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344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96EE21-BFC1-41EA-8401-D99BA0C932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32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b="0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96EE21-BFC1-41EA-8401-D99BA0C932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060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96EE21-BFC1-41EA-8401-D99BA0C932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559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96EE21-BFC1-41EA-8401-D99BA0C932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553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96EE21-BFC1-41EA-8401-D99BA0C932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3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822995"/>
            <a:ext cx="7265534" cy="2972717"/>
          </a:xfrm>
        </p:spPr>
        <p:txBody>
          <a:bodyPr>
            <a:noAutofit/>
          </a:bodyPr>
          <a:lstStyle>
            <a:lvl1pPr algn="l">
              <a:defRPr sz="780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4271063"/>
            <a:ext cx="7067378" cy="1367736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+mn-lt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ClrTx/>
              <a:buFont typeface="Arial" panose="020B0604020202020204" pitchFamily="34" charset="0"/>
              <a:buChar char="•"/>
              <a:defRPr>
                <a:latin typeface="+mn-lt"/>
              </a:defRPr>
            </a:lvl1pPr>
            <a:lvl2pPr marL="800100" indent="-342900">
              <a:buClrTx/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 marL="1257300" indent="-342900">
              <a:buClrTx/>
              <a:buFont typeface="Arial" panose="020B0604020202020204" pitchFamily="34" charset="0"/>
              <a:buChar char="•"/>
              <a:defRPr>
                <a:latin typeface="+mn-lt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6420935"/>
            <a:ext cx="23163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>
                <a:solidFill>
                  <a:schemeClr val="tx1"/>
                </a:solidFill>
              </a:rPr>
              <a:pPr/>
              <a:t>‹#›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558212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91491" y="6320245"/>
            <a:ext cx="2133600" cy="365125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25091" y="6329861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74638"/>
            <a:ext cx="71064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600200"/>
            <a:ext cx="7106464" cy="46481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Rectangle 28"/>
          <p:cNvSpPr>
            <a:spLocks noChangeArrowheads="1"/>
          </p:cNvSpPr>
          <p:nvPr userDrawn="1"/>
        </p:nvSpPr>
        <p:spPr bwMode="auto">
          <a:xfrm>
            <a:off x="-1" y="13"/>
            <a:ext cx="1576384" cy="6857987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6420935"/>
            <a:ext cx="23163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>
                <a:solidFill>
                  <a:schemeClr val="tx1"/>
                </a:solidFill>
              </a:rPr>
              <a:pPr/>
              <a:t>‹#›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1" y="6096701"/>
            <a:ext cx="1646053" cy="76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Tx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Tx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Tx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5832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600200"/>
            <a:ext cx="835832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6420935"/>
            <a:ext cx="23163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>
                <a:solidFill>
                  <a:schemeClr val="tx1"/>
                </a:solidFill>
              </a:rPr>
              <a:pPr/>
              <a:t>‹#›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28"/>
          <p:cNvSpPr>
            <a:spLocks noChangeArrowheads="1"/>
          </p:cNvSpPr>
          <p:nvPr userDrawn="1"/>
        </p:nvSpPr>
        <p:spPr bwMode="auto">
          <a:xfrm>
            <a:off x="-1" y="5582194"/>
            <a:ext cx="9144001" cy="1275806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1" y="5928075"/>
            <a:ext cx="1646053" cy="761299"/>
          </a:xfrm>
          <a:prstGeom prst="rect">
            <a:avLst/>
          </a:prstGeom>
        </p:spPr>
      </p:pic>
      <p:sp>
        <p:nvSpPr>
          <p:cNvPr id="7" name="Rectangle 28"/>
          <p:cNvSpPr>
            <a:spLocks noChangeArrowheads="1"/>
          </p:cNvSpPr>
          <p:nvPr userDrawn="1"/>
        </p:nvSpPr>
        <p:spPr bwMode="auto">
          <a:xfrm>
            <a:off x="0" y="0"/>
            <a:ext cx="9144001" cy="1275806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457200" indent="-457200" algn="l" defTabSz="457200" rtl="0" eaLnBrk="1" latinLnBrk="0" hangingPunct="1">
        <a:spcBef>
          <a:spcPct val="20000"/>
        </a:spcBef>
        <a:buClrTx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Tx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Tx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89278" y="2022657"/>
            <a:ext cx="6577959" cy="2926445"/>
          </a:xfrm>
        </p:spPr>
        <p:txBody>
          <a:bodyPr>
            <a:normAutofit/>
          </a:bodyPr>
          <a:lstStyle/>
          <a:p>
            <a:pPr algn="ctr"/>
            <a:r>
              <a:rPr lang="en-US" sz="7200" dirty="0" err="1" smtClean="0">
                <a:latin typeface="+mj-lt"/>
              </a:rPr>
              <a:t>FireSDSS</a:t>
            </a:r>
            <a:r>
              <a:rPr lang="en-US" sz="7200" dirty="0" smtClean="0">
                <a:latin typeface="+mj-lt"/>
              </a:rPr>
              <a:t/>
            </a:r>
            <a:br>
              <a:rPr lang="en-US" sz="7200" dirty="0" smtClean="0">
                <a:latin typeface="+mj-lt"/>
              </a:rPr>
            </a:br>
            <a:r>
              <a:rPr lang="en-US" sz="2400" dirty="0" smtClean="0">
                <a:latin typeface="+mj-lt"/>
              </a:rPr>
              <a:t>Command and Control System for fire in the city </a:t>
            </a:r>
            <a:r>
              <a:rPr lang="en-US" sz="2400" dirty="0" err="1" smtClean="0">
                <a:latin typeface="+mj-lt"/>
              </a:rPr>
              <a:t>centre</a:t>
            </a:r>
            <a:r>
              <a:rPr lang="en-US" sz="2400" dirty="0" smtClean="0">
                <a:latin typeface="+mj-lt"/>
              </a:rPr>
              <a:t> of Delft</a:t>
            </a:r>
            <a:endParaRPr lang="en-US" sz="7200" dirty="0"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75294" y="5207062"/>
            <a:ext cx="5047033" cy="1289047"/>
          </a:xfrm>
        </p:spPr>
        <p:txBody>
          <a:bodyPr>
            <a:normAutofit/>
          </a:bodyPr>
          <a:lstStyle/>
          <a:p>
            <a:pPr algn="r"/>
            <a:r>
              <a:rPr lang="en-US" sz="2400" dirty="0" smtClean="0">
                <a:latin typeface="+mj-lt"/>
              </a:rPr>
              <a:t>Instructors:</a:t>
            </a:r>
          </a:p>
          <a:p>
            <a:pPr algn="r"/>
            <a:r>
              <a:rPr lang="en-US" sz="1800" dirty="0" err="1" smtClean="0">
                <a:latin typeface="+mj-lt"/>
              </a:rPr>
              <a:t>Sisi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Zlatanova</a:t>
            </a:r>
            <a:endParaRPr lang="en-US" sz="1800" dirty="0" smtClean="0">
              <a:latin typeface="+mj-lt"/>
            </a:endParaRPr>
          </a:p>
          <a:p>
            <a:pPr algn="r"/>
            <a:r>
              <a:rPr lang="en-US" sz="1800" dirty="0" smtClean="0">
                <a:latin typeface="+mj-lt"/>
              </a:rPr>
              <a:t>Jorge Gil</a:t>
            </a:r>
            <a:endParaRPr lang="en-US" sz="1400" dirty="0">
              <a:latin typeface="+mj-lt"/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1735920" y="5187659"/>
            <a:ext cx="5047033" cy="18680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+mj-lt"/>
              </a:rPr>
              <a:t>Authors:</a:t>
            </a:r>
          </a:p>
          <a:p>
            <a:r>
              <a:rPr lang="en-US" sz="1800" dirty="0" err="1" smtClean="0">
                <a:latin typeface="+mj-lt"/>
              </a:rPr>
              <a:t>Evangelos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Theocharous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400" dirty="0" smtClean="0">
                <a:latin typeface="+mj-lt"/>
              </a:rPr>
              <a:t>- 4515226</a:t>
            </a:r>
            <a:endParaRPr lang="en-US" sz="1800" dirty="0" smtClean="0">
              <a:latin typeface="+mj-lt"/>
            </a:endParaRPr>
          </a:p>
          <a:p>
            <a:r>
              <a:rPr lang="en-US" sz="1800" dirty="0" err="1" smtClean="0">
                <a:latin typeface="+mj-lt"/>
              </a:rPr>
              <a:t>Magdalini-Styliani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Tryfona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400" dirty="0" smtClean="0">
                <a:latin typeface="+mj-lt"/>
              </a:rPr>
              <a:t>- 4516346</a:t>
            </a:r>
            <a:endParaRPr lang="en-US" sz="1800" dirty="0" smtClean="0">
              <a:latin typeface="+mj-lt"/>
            </a:endParaRPr>
          </a:p>
          <a:p>
            <a:r>
              <a:rPr lang="en-US" sz="1800" dirty="0" err="1" smtClean="0">
                <a:latin typeface="+mj-lt"/>
              </a:rPr>
              <a:t>Yueqian</a:t>
            </a:r>
            <a:r>
              <a:rPr lang="en-US" sz="1800" dirty="0" smtClean="0">
                <a:latin typeface="+mj-lt"/>
              </a:rPr>
              <a:t> Xu </a:t>
            </a:r>
            <a:r>
              <a:rPr lang="en-US" sz="1400" dirty="0" smtClean="0">
                <a:latin typeface="+mj-lt"/>
              </a:rPr>
              <a:t>- 4483952</a:t>
            </a:r>
            <a:endParaRPr lang="en-US" sz="1400" dirty="0">
              <a:latin typeface="+mj-lt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544" y="2480907"/>
            <a:ext cx="675473" cy="100497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2744121" y="471055"/>
            <a:ext cx="52682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Spatial Decision Support for Planning and Crisis </a:t>
            </a:r>
            <a:r>
              <a:rPr lang="en-US" sz="2400" b="1" dirty="0" smtClean="0"/>
              <a:t>Management</a:t>
            </a:r>
          </a:p>
          <a:p>
            <a:pPr algn="ctr"/>
            <a:r>
              <a:rPr lang="en-US" dirty="0" smtClean="0"/>
              <a:t>GEO1005 </a:t>
            </a:r>
            <a:r>
              <a:rPr lang="en-US" dirty="0"/>
              <a:t>(2015-16 Q2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980" y="1417638"/>
            <a:ext cx="6268715" cy="47042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Scenario</a:t>
            </a:r>
            <a:endParaRPr lang="en-US" dirty="0">
              <a:latin typeface="+mj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>
                <a:latin typeface="+mn-lt"/>
              </a:rPr>
              <a:t>A </a:t>
            </a:r>
            <a:r>
              <a:rPr lang="en-US" sz="2000" b="1" dirty="0">
                <a:latin typeface="+mn-lt"/>
              </a:rPr>
              <a:t>fire incident </a:t>
            </a:r>
            <a:r>
              <a:rPr lang="en-US" sz="2000" dirty="0">
                <a:latin typeface="+mn-lt"/>
              </a:rPr>
              <a:t>is reported by civilians at a commercial building in a central area in Delft. </a:t>
            </a:r>
          </a:p>
          <a:p>
            <a:pPr marL="0" indent="0" algn="just">
              <a:buNone/>
            </a:pPr>
            <a:r>
              <a:rPr lang="en-US" sz="2000" dirty="0">
                <a:latin typeface="+mn-lt"/>
              </a:rPr>
              <a:t>The </a:t>
            </a:r>
            <a:r>
              <a:rPr lang="en-US" sz="2000" b="1" dirty="0">
                <a:latin typeface="+mn-lt"/>
              </a:rPr>
              <a:t>scenario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smtClean="0"/>
              <a:t>contains </a:t>
            </a:r>
            <a:r>
              <a:rPr lang="en-US" sz="2000" dirty="0" smtClean="0">
                <a:latin typeface="+mn-lt"/>
              </a:rPr>
              <a:t>little Marry, who </a:t>
            </a:r>
            <a:r>
              <a:rPr lang="en-US" sz="2000" dirty="0">
                <a:latin typeface="+mn-lt"/>
              </a:rPr>
              <a:t>set a building on fire in the </a:t>
            </a:r>
            <a:r>
              <a:rPr lang="en-US" sz="2000" dirty="0" err="1">
                <a:latin typeface="+mn-lt"/>
              </a:rPr>
              <a:t>centre</a:t>
            </a:r>
            <a:r>
              <a:rPr lang="en-US" sz="2000" dirty="0">
                <a:latin typeface="+mn-lt"/>
              </a:rPr>
              <a:t> of Delft. The Command Centre </a:t>
            </a:r>
            <a:r>
              <a:rPr lang="en-US" sz="2000" dirty="0" smtClean="0">
                <a:latin typeface="+mn-lt"/>
              </a:rPr>
              <a:t>picks </a:t>
            </a:r>
            <a:r>
              <a:rPr lang="en-US" sz="2000" dirty="0">
                <a:latin typeface="+mn-lt"/>
              </a:rPr>
              <a:t>up the information in order to inform and coordinate the Police, Fire brigade and Medic teams.</a:t>
            </a:r>
          </a:p>
          <a:p>
            <a:pPr marL="0" indent="0" algn="just">
              <a:buNone/>
            </a:pPr>
            <a:r>
              <a:rPr lang="en-US" sz="2000" dirty="0">
                <a:latin typeface="+mn-lt"/>
              </a:rPr>
              <a:t>The </a:t>
            </a:r>
            <a:r>
              <a:rPr lang="en-US" sz="2000" b="1" dirty="0">
                <a:latin typeface="+mn-lt"/>
              </a:rPr>
              <a:t>plugin</a:t>
            </a:r>
            <a:r>
              <a:rPr lang="en-US" sz="2000" dirty="0">
                <a:latin typeface="+mn-lt"/>
              </a:rPr>
              <a:t> is solely concerned with the Fire brigade coordination. Tasks included </a:t>
            </a:r>
            <a:r>
              <a:rPr lang="en-US" sz="2000" dirty="0" smtClean="0">
                <a:latin typeface="+mn-lt"/>
              </a:rPr>
              <a:t>are:</a:t>
            </a:r>
          </a:p>
          <a:p>
            <a:pPr algn="just"/>
            <a:r>
              <a:rPr lang="en-US" sz="2000" dirty="0" smtClean="0">
                <a:latin typeface="+mn-lt"/>
              </a:rPr>
              <a:t>shortest </a:t>
            </a:r>
            <a:r>
              <a:rPr lang="en-US" sz="2000" dirty="0">
                <a:latin typeface="+mn-lt"/>
              </a:rPr>
              <a:t>route </a:t>
            </a:r>
            <a:r>
              <a:rPr lang="en-US" sz="2000" dirty="0" smtClean="0">
                <a:latin typeface="+mn-lt"/>
              </a:rPr>
              <a:t>calculation </a:t>
            </a:r>
          </a:p>
          <a:p>
            <a:pPr algn="just"/>
            <a:r>
              <a:rPr lang="en-US" sz="2000" dirty="0" smtClean="0">
                <a:latin typeface="+mn-lt"/>
              </a:rPr>
              <a:t>location </a:t>
            </a:r>
            <a:r>
              <a:rPr lang="en-US" sz="2000" dirty="0">
                <a:latin typeface="+mn-lt"/>
              </a:rPr>
              <a:t>of water sources </a:t>
            </a:r>
            <a:endParaRPr lang="en-US" sz="2000" dirty="0" smtClean="0">
              <a:latin typeface="+mn-lt"/>
            </a:endParaRPr>
          </a:p>
          <a:p>
            <a:r>
              <a:rPr lang="en-US" sz="2000" dirty="0" smtClean="0">
                <a:latin typeface="+mn-lt"/>
              </a:rPr>
              <a:t>computation </a:t>
            </a:r>
            <a:r>
              <a:rPr lang="en-US" sz="2000" dirty="0">
                <a:latin typeface="+mn-lt"/>
              </a:rPr>
              <a:t>of the threatened area </a:t>
            </a:r>
            <a:r>
              <a:rPr lang="en-US" sz="2000" dirty="0" smtClean="0">
                <a:latin typeface="+mn-lt"/>
              </a:rPr>
              <a:t/>
            </a:r>
            <a:br>
              <a:rPr lang="en-US" sz="2000" dirty="0" smtClean="0">
                <a:latin typeface="+mn-lt"/>
              </a:rPr>
            </a:br>
            <a:r>
              <a:rPr lang="en-US" sz="2000" dirty="0" smtClean="0">
                <a:latin typeface="+mn-lt"/>
              </a:rPr>
              <a:t>depending </a:t>
            </a:r>
            <a:r>
              <a:rPr lang="en-US" sz="2000" dirty="0">
                <a:latin typeface="+mn-lt"/>
              </a:rPr>
              <a:t>each time on the spread </a:t>
            </a:r>
            <a:r>
              <a:rPr lang="en-US" sz="2000" dirty="0" smtClean="0">
                <a:latin typeface="+mn-lt"/>
              </a:rPr>
              <a:t/>
            </a:r>
            <a:br>
              <a:rPr lang="en-US" sz="2000" dirty="0" smtClean="0">
                <a:latin typeface="+mn-lt"/>
              </a:rPr>
            </a:br>
            <a:r>
              <a:rPr lang="en-US" sz="2000" dirty="0" smtClean="0">
                <a:latin typeface="+mn-lt"/>
              </a:rPr>
              <a:t>of </a:t>
            </a:r>
            <a:r>
              <a:rPr lang="en-US" sz="2000" dirty="0">
                <a:latin typeface="+mn-lt"/>
              </a:rPr>
              <a:t>the </a:t>
            </a:r>
            <a:r>
              <a:rPr lang="en-US" sz="2000" dirty="0" smtClean="0">
                <a:latin typeface="+mn-lt"/>
              </a:rPr>
              <a:t>smoke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1282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96296E-6 L 0.25 0.25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930" y="1716288"/>
            <a:ext cx="2057358" cy="30609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-36739"/>
            <a:ext cx="7106464" cy="1143000"/>
          </a:xfrm>
        </p:spPr>
        <p:txBody>
          <a:bodyPr/>
          <a:lstStyle/>
          <a:p>
            <a:r>
              <a:rPr lang="en-US" dirty="0">
                <a:latin typeface="+mj-lt"/>
              </a:rPr>
              <a:t>Implementation platform: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5724" y="1106261"/>
            <a:ext cx="5125367" cy="527900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+mn-lt"/>
              </a:rPr>
              <a:t>QGIS</a:t>
            </a:r>
            <a:br>
              <a:rPr lang="en-US" dirty="0" smtClean="0">
                <a:latin typeface="+mn-lt"/>
              </a:rPr>
            </a:br>
            <a:r>
              <a:rPr lang="en-US" sz="3000" dirty="0" smtClean="0">
                <a:latin typeface="+mn-lt"/>
              </a:rPr>
              <a:t> </a:t>
            </a:r>
          </a:p>
          <a:p>
            <a:endParaRPr lang="en-US" sz="3000" dirty="0" smtClean="0">
              <a:latin typeface="+mn-lt"/>
            </a:endParaRPr>
          </a:p>
          <a:p>
            <a:r>
              <a:rPr lang="en-US" dirty="0" err="1" smtClean="0">
                <a:latin typeface="+mn-lt"/>
              </a:rPr>
              <a:t>Qt</a:t>
            </a:r>
            <a:r>
              <a:rPr lang="en-US" dirty="0" smtClean="0">
                <a:latin typeface="+mn-lt"/>
              </a:rPr>
              <a:t> Designer</a:t>
            </a:r>
            <a:br>
              <a:rPr lang="en-US" dirty="0" smtClean="0">
                <a:latin typeface="+mn-lt"/>
              </a:rPr>
            </a:br>
            <a:r>
              <a:rPr lang="en-US" dirty="0" smtClean="0">
                <a:latin typeface="+mn-lt"/>
              </a:rPr>
              <a:t> </a:t>
            </a:r>
          </a:p>
          <a:p>
            <a:endParaRPr lang="en-US" dirty="0" smtClean="0">
              <a:latin typeface="+mn-lt"/>
            </a:endParaRPr>
          </a:p>
          <a:p>
            <a:r>
              <a:rPr lang="en-US" dirty="0" err="1" smtClean="0">
                <a:latin typeface="+mn-lt"/>
              </a:rPr>
              <a:t>Pycharm</a:t>
            </a:r>
            <a:r>
              <a:rPr lang="en-US" dirty="0" smtClean="0">
                <a:latin typeface="+mn-lt"/>
              </a:rPr>
              <a:t/>
            </a:r>
            <a:br>
              <a:rPr lang="en-US" dirty="0" smtClean="0">
                <a:latin typeface="+mn-lt"/>
              </a:rPr>
            </a:br>
            <a:endParaRPr lang="en-US" dirty="0" smtClean="0">
              <a:latin typeface="+mn-lt"/>
            </a:endParaRPr>
          </a:p>
          <a:p>
            <a:endParaRPr lang="en-US" dirty="0" smtClean="0">
              <a:latin typeface="+mn-lt"/>
            </a:endParaRPr>
          </a:p>
          <a:p>
            <a:r>
              <a:rPr lang="en-US" dirty="0" err="1" smtClean="0">
                <a:latin typeface="+mn-lt"/>
              </a:rPr>
              <a:t>Github</a:t>
            </a:r>
            <a:r>
              <a:rPr lang="en-US" dirty="0" smtClean="0">
                <a:latin typeface="+mn-lt"/>
              </a:rPr>
              <a:t/>
            </a:r>
            <a:br>
              <a:rPr lang="en-US" dirty="0" smtClean="0">
                <a:latin typeface="+mn-lt"/>
              </a:rPr>
            </a:br>
            <a:r>
              <a:rPr lang="en-US" dirty="0" smtClean="0">
                <a:latin typeface="+mn-lt"/>
              </a:rPr>
              <a:t> </a:t>
            </a:r>
            <a:r>
              <a:rPr lang="en-US" sz="6000" dirty="0" smtClean="0">
                <a:latin typeface="+mn-lt"/>
              </a:rPr>
              <a:t/>
            </a:r>
            <a:br>
              <a:rPr lang="en-US" sz="6000" dirty="0" smtClean="0">
                <a:latin typeface="+mn-lt"/>
              </a:rPr>
            </a:br>
            <a:endParaRPr lang="en-US" dirty="0" smtClean="0">
              <a:latin typeface="+mn-lt"/>
            </a:endParaRPr>
          </a:p>
          <a:p>
            <a:r>
              <a:rPr lang="en-US" dirty="0" smtClean="0">
                <a:latin typeface="+mn-lt"/>
              </a:rPr>
              <a:t>Windows</a:t>
            </a:r>
            <a:endParaRPr lang="en-US" dirty="0">
              <a:latin typeface="+mn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343330" y="966106"/>
            <a:ext cx="1946015" cy="5274549"/>
            <a:chOff x="4769963" y="1029176"/>
            <a:chExt cx="1946015" cy="527454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69963" y="3309833"/>
              <a:ext cx="1946015" cy="65168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16338" y="1029176"/>
              <a:ext cx="865602" cy="95378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54804" y="5253914"/>
              <a:ext cx="1462283" cy="104981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51485" y="2228640"/>
              <a:ext cx="865602" cy="853967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63679" y="4242631"/>
              <a:ext cx="743820" cy="730173"/>
            </a:xfrm>
            <a:prstGeom prst="rect">
              <a:avLst/>
            </a:prstGeom>
          </p:spPr>
        </p:pic>
      </p:grpSp>
      <p:sp>
        <p:nvSpPr>
          <p:cNvPr id="10" name="Content Placeholder 2"/>
          <p:cNvSpPr txBox="1">
            <a:spLocks/>
          </p:cNvSpPr>
          <p:nvPr/>
        </p:nvSpPr>
        <p:spPr>
          <a:xfrm>
            <a:off x="6820947" y="3786909"/>
            <a:ext cx="1925889" cy="7649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457200" indent="-45720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800100" indent="-34290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dirty="0" smtClean="0"/>
              <a:t>Operating systems:</a:t>
            </a:r>
          </a:p>
          <a:p>
            <a:pPr marL="0" indent="0" algn="ctr">
              <a:buNone/>
            </a:pPr>
            <a:r>
              <a:rPr lang="en-US" sz="1800" b="1" dirty="0" smtClean="0"/>
              <a:t>Windows &amp; Mac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1541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 of SDSS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1709314"/>
              </p:ext>
            </p:extLst>
          </p:nvPr>
        </p:nvGraphicFramePr>
        <p:xfrm>
          <a:off x="1763713" y="1600200"/>
          <a:ext cx="710565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34657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Information</a:t>
            </a:r>
            <a:br>
              <a:rPr lang="en-US" b="1" dirty="0" smtClean="0"/>
            </a:br>
            <a:r>
              <a:rPr lang="en-US" dirty="0"/>
              <a:t>Data </a:t>
            </a:r>
            <a:r>
              <a:rPr lang="en-US" dirty="0" smtClean="0"/>
              <a:t>Management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43468" y="1099127"/>
            <a:ext cx="7345739" cy="4594995"/>
          </a:xfrm>
        </p:spPr>
      </p:pic>
      <p:sp>
        <p:nvSpPr>
          <p:cNvPr id="5" name="TextBox 4"/>
          <p:cNvSpPr txBox="1"/>
          <p:nvPr/>
        </p:nvSpPr>
        <p:spPr>
          <a:xfrm>
            <a:off x="1763106" y="1417638"/>
            <a:ext cx="63094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Input:</a:t>
            </a:r>
          </a:p>
          <a:p>
            <a:r>
              <a:rPr lang="en-US" dirty="0" smtClean="0"/>
              <a:t>The </a:t>
            </a:r>
            <a:r>
              <a:rPr lang="en-US" dirty="0"/>
              <a:t>data required are (shapefiles</a:t>
            </a:r>
            <a:r>
              <a:rPr lang="en-US" dirty="0" smtClean="0"/>
              <a:t>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Building</a:t>
            </a:r>
            <a:r>
              <a:rPr lang="en-US" dirty="0"/>
              <a:t>, polygons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Road</a:t>
            </a:r>
            <a:r>
              <a:rPr lang="en-US" dirty="0"/>
              <a:t>, polylines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Pedestrian </a:t>
            </a:r>
            <a:r>
              <a:rPr lang="en-US" dirty="0"/>
              <a:t>routes, polylines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River</a:t>
            </a:r>
            <a:r>
              <a:rPr lang="en-US" dirty="0"/>
              <a:t>, polylines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Fire </a:t>
            </a:r>
            <a:r>
              <a:rPr lang="en-US" dirty="0"/>
              <a:t>hydrants, points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Fire </a:t>
            </a:r>
            <a:r>
              <a:rPr lang="en-US" dirty="0"/>
              <a:t>station, polygon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Fire </a:t>
            </a:r>
            <a:r>
              <a:rPr lang="en-US" dirty="0"/>
              <a:t>event, polygon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Smoke</a:t>
            </a:r>
            <a:r>
              <a:rPr lang="en-US" dirty="0"/>
              <a:t>, polygons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Obstacles</a:t>
            </a:r>
            <a:r>
              <a:rPr lang="en-US" dirty="0"/>
              <a:t>, polygons </a:t>
            </a:r>
            <a:endParaRPr lang="en-US" dirty="0" smtClean="0"/>
          </a:p>
          <a:p>
            <a:r>
              <a:rPr lang="en-US" sz="1400" dirty="0" smtClean="0"/>
              <a:t>*All </a:t>
            </a:r>
            <a:r>
              <a:rPr lang="en-US" sz="1400" dirty="0"/>
              <a:t>data must be </a:t>
            </a:r>
            <a:r>
              <a:rPr lang="en-US" sz="1400" dirty="0" err="1"/>
              <a:t>inputed</a:t>
            </a:r>
            <a:r>
              <a:rPr lang="en-US" sz="1400" dirty="0"/>
              <a:t> as </a:t>
            </a:r>
            <a:r>
              <a:rPr lang="en-US" sz="1400" dirty="0" smtClean="0"/>
              <a:t>shapefiles</a:t>
            </a:r>
          </a:p>
          <a:p>
            <a:r>
              <a:rPr lang="en-US" sz="1400" dirty="0" smtClean="0"/>
              <a:t> </a:t>
            </a:r>
            <a:r>
              <a:rPr lang="en-US" sz="1400" dirty="0"/>
              <a:t>(*.</a:t>
            </a:r>
            <a:r>
              <a:rPr lang="en-US" sz="1400" dirty="0" err="1"/>
              <a:t>shp</a:t>
            </a:r>
            <a:r>
              <a:rPr lang="en-US" sz="1400" dirty="0"/>
              <a:t>) of the type mentioned. </a:t>
            </a:r>
            <a:endParaRPr lang="en-US" sz="1400" dirty="0" smtClean="0"/>
          </a:p>
          <a:p>
            <a:r>
              <a:rPr lang="en-US" dirty="0" smtClean="0"/>
              <a:t>Other </a:t>
            </a:r>
            <a:r>
              <a:rPr lang="en-US" dirty="0"/>
              <a:t>data: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Buildings </a:t>
            </a:r>
            <a:r>
              <a:rPr lang="en-US" dirty="0"/>
              <a:t>land </a:t>
            </a:r>
            <a:r>
              <a:rPr lang="en-US" dirty="0" smtClean="0"/>
              <a:t>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Residents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68920" y="1417638"/>
            <a:ext cx="29686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Output:</a:t>
            </a:r>
          </a:p>
          <a:p>
            <a:r>
              <a:rPr lang="en-US" dirty="0" smtClean="0"/>
              <a:t>Layers</a:t>
            </a:r>
            <a:r>
              <a:rPr lang="en-US" dirty="0"/>
              <a:t>: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Shortest </a:t>
            </a:r>
            <a:r>
              <a:rPr lang="en-US" dirty="0"/>
              <a:t>route, polyline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Threatened </a:t>
            </a:r>
            <a:r>
              <a:rPr lang="en-US" dirty="0"/>
              <a:t>area, polygons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Available </a:t>
            </a:r>
            <a:r>
              <a:rPr lang="en-US" dirty="0"/>
              <a:t>hydrants, points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Water </a:t>
            </a:r>
            <a:r>
              <a:rPr lang="en-US" dirty="0"/>
              <a:t>buffer, polygon </a:t>
            </a:r>
            <a:endParaRPr lang="en-US" dirty="0" smtClean="0"/>
          </a:p>
          <a:p>
            <a:r>
              <a:rPr lang="en-US" dirty="0" smtClean="0"/>
              <a:t>Other </a:t>
            </a:r>
            <a:r>
              <a:rPr lang="en-US" dirty="0"/>
              <a:t>output: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map can be saved </a:t>
            </a:r>
            <a:r>
              <a:rPr lang="en-US" dirty="0" smtClean="0"/>
              <a:t>as image(*.</a:t>
            </a:r>
            <a:r>
              <a:rPr lang="en-US" dirty="0" err="1"/>
              <a:t>png</a:t>
            </a:r>
            <a:r>
              <a:rPr lang="en-US" dirty="0" smtClean="0"/>
              <a:t>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528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.16615 0.2088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99" y="1044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9925" y="1600200"/>
            <a:ext cx="2910494" cy="46481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/>
              <a:t>Spatial Analysis:</a:t>
            </a:r>
          </a:p>
          <a:p>
            <a:pPr marL="0" indent="0">
              <a:buNone/>
            </a:pPr>
            <a:r>
              <a:rPr lang="en-US" sz="2000" dirty="0" smtClean="0"/>
              <a:t>Functions :</a:t>
            </a:r>
          </a:p>
          <a:p>
            <a:r>
              <a:rPr lang="en-US" sz="2000" dirty="0" smtClean="0"/>
              <a:t>Shortest path</a:t>
            </a:r>
          </a:p>
          <a:p>
            <a:r>
              <a:rPr lang="en-US" sz="2000" dirty="0" smtClean="0"/>
              <a:t>Buffer </a:t>
            </a:r>
          </a:p>
          <a:p>
            <a:r>
              <a:rPr lang="en-US" sz="2000" dirty="0" smtClean="0"/>
              <a:t>Intersection</a:t>
            </a:r>
            <a:endParaRPr lang="en-US" sz="2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10419" y="1600200"/>
            <a:ext cx="2910494" cy="46481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800100" indent="-34290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 smtClean="0"/>
              <a:t>Non-Spatial Analysis: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 smtClean="0"/>
              <a:t>Functions :</a:t>
            </a:r>
          </a:p>
          <a:p>
            <a:pPr marL="285750" indent="-285750"/>
            <a:r>
              <a:rPr lang="en-US" sz="2000" dirty="0"/>
              <a:t>Buildings land use</a:t>
            </a:r>
          </a:p>
          <a:p>
            <a:pPr marL="285750" indent="-285750"/>
            <a:r>
              <a:rPr lang="en-US" sz="2000" dirty="0" smtClean="0"/>
              <a:t>Residents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3826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SDS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77091" y="274638"/>
            <a:ext cx="9670473" cy="5569526"/>
          </a:xfrm>
        </p:spPr>
      </p:pic>
    </p:spTree>
    <p:extLst>
      <p:ext uri="{BB962C8B-B14F-4D97-AF65-F5344CB8AC3E}">
        <p14:creationId xmlns:p14="http://schemas.microsoft.com/office/powerpoint/2010/main" val="2739464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417638"/>
            <a:ext cx="7106464" cy="49831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Complement the plugin with Police and Medic Services.</a:t>
            </a:r>
          </a:p>
          <a:p>
            <a:r>
              <a:rPr lang="en-US" dirty="0" smtClean="0"/>
              <a:t>Make the fire event to be defined by the user.</a:t>
            </a:r>
          </a:p>
          <a:p>
            <a:r>
              <a:rPr lang="en-US" dirty="0" smtClean="0"/>
              <a:t>Make the obstacles to be defined by the user through the user interface.</a:t>
            </a:r>
          </a:p>
          <a:p>
            <a:r>
              <a:rPr lang="en-US" dirty="0" smtClean="0"/>
              <a:t>Simulate the smoke through real weather data. </a:t>
            </a:r>
          </a:p>
          <a:p>
            <a:r>
              <a:rPr lang="en-US" dirty="0" smtClean="0"/>
              <a:t>Highlight the important buildings that need evacuation (risk factor).</a:t>
            </a:r>
          </a:p>
          <a:p>
            <a:r>
              <a:rPr lang="en-US" dirty="0" smtClean="0"/>
              <a:t>Produce safe evacuation routes and available shelters. </a:t>
            </a:r>
          </a:p>
          <a:p>
            <a:r>
              <a:rPr lang="en-US" dirty="0" smtClean="0"/>
              <a:t>Connect the plugin with census database.</a:t>
            </a:r>
          </a:p>
          <a:p>
            <a:r>
              <a:rPr lang="en-US" dirty="0" smtClean="0"/>
              <a:t>Produce a report containing the before and after the event situation.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432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 intensity="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70182" y="0"/>
            <a:ext cx="757381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191511"/>
            <a:ext cx="7106464" cy="1143000"/>
          </a:xfrm>
        </p:spPr>
        <p:txBody>
          <a:bodyPr/>
          <a:lstStyle/>
          <a:p>
            <a:r>
              <a:rPr lang="en-US" b="1" dirty="0" smtClean="0"/>
              <a:t>Acknowledgment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16726" y="3500581"/>
            <a:ext cx="5634183" cy="23875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 smtClean="0"/>
              <a:t>Thank you for your attention !</a:t>
            </a:r>
            <a:endParaRPr lang="en-US" sz="4000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915506" y="1334511"/>
            <a:ext cx="7106464" cy="5066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800100" indent="-34290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 err="1" smtClean="0"/>
              <a:t>Sisi</a:t>
            </a:r>
            <a:r>
              <a:rPr lang="en-US" b="1" dirty="0" smtClean="0"/>
              <a:t> </a:t>
            </a:r>
            <a:r>
              <a:rPr lang="en-US" b="1" dirty="0" err="1" smtClean="0"/>
              <a:t>Zlatanova</a:t>
            </a:r>
            <a:endParaRPr lang="en-US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 smtClean="0"/>
              <a:t>Jorge Gil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912418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0000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517</TotalTime>
  <Words>367</Words>
  <Application>Microsoft Office PowerPoint</Application>
  <PresentationFormat>Προβολή στην οθόνη (4:3)</PresentationFormat>
  <Paragraphs>99</Paragraphs>
  <Slides>9</Slides>
  <Notes>9</Notes>
  <HiddenSlides>0</HiddenSlides>
  <MMClips>1</MMClips>
  <ScaleCrop>false</ScaleCrop>
  <HeadingPairs>
    <vt:vector size="6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2</vt:i4>
      </vt:variant>
      <vt:variant>
        <vt:lpstr>Τίτλοι διαφανειών</vt:lpstr>
      </vt:variant>
      <vt:variant>
        <vt:i4>9</vt:i4>
      </vt:variant>
    </vt:vector>
  </HeadingPairs>
  <TitlesOfParts>
    <vt:vector size="14" baseType="lpstr">
      <vt:lpstr>Arial</vt:lpstr>
      <vt:lpstr>Calibri</vt:lpstr>
      <vt:lpstr>Tahoma</vt:lpstr>
      <vt:lpstr>Office Theme</vt:lpstr>
      <vt:lpstr>Custom Design</vt:lpstr>
      <vt:lpstr>FireSDSS Command and Control System for fire in the city centre of Delft</vt:lpstr>
      <vt:lpstr>Scenario</vt:lpstr>
      <vt:lpstr>Implementation platform:</vt:lpstr>
      <vt:lpstr>Components of SDSS</vt:lpstr>
      <vt:lpstr>Information Data Management </vt:lpstr>
      <vt:lpstr>Analysis</vt:lpstr>
      <vt:lpstr>Παρουσίαση του PowerPoint</vt:lpstr>
      <vt:lpstr>Future Development</vt:lpstr>
      <vt:lpstr>Acknowledgment</vt:lpstr>
    </vt:vector>
  </TitlesOfParts>
  <Company>TU Delft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Magdalini-Styliani Tryfona</cp:lastModifiedBy>
  <cp:revision>51</cp:revision>
  <dcterms:created xsi:type="dcterms:W3CDTF">2015-07-09T11:57:30Z</dcterms:created>
  <dcterms:modified xsi:type="dcterms:W3CDTF">2016-01-15T16:34:12Z</dcterms:modified>
</cp:coreProperties>
</file>